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4660"/>
  </p:normalViewPr>
  <p:slideViewPr>
    <p:cSldViewPr snapToGrid="0">
      <p:cViewPr varScale="1">
        <p:scale>
          <a:sx n="62" d="100"/>
          <a:sy n="62" d="100"/>
        </p:scale>
        <p:origin x="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DBE-4AB1-133C-8426-C46C3AE1DB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D51E2C1D-8941-1447-CF39-518CB13CDF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6919238-CFB7-1D42-EEE0-2BDF5251C179}"/>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A9B7BEC2-E745-C781-C128-DE260A52BEB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A9B6025-9B06-C123-71D9-F591276D864B}"/>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203964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1E43-0E32-236B-5D2F-1C88E0D01EF2}"/>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9DA0EA1-B968-2910-92CA-C99953EAC5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3043438-2003-3CD0-0DCA-3AE99DB6EFDF}"/>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2E51C8C3-0BFE-BB20-E472-C0C61F9DFB2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981AB63-86B4-1F7D-EA0A-F687FFCDA4AC}"/>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290876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925E5A-DE63-8270-651C-54D00D23F3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00D84C8-E645-1DEC-FF3F-6B2DF178BA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0528616-E7B9-0104-69F5-2C3E1D199A29}"/>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105B62CE-DAE1-9330-CB36-F6BDEE239D3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035D791-BFF0-CE8F-F1C9-FA3B7CA4E943}"/>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40513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7625-9203-B608-3121-FE9FF23570C0}"/>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1DC0BD3C-F94B-D8EB-2064-2BBC13C944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C462EDE-35F8-FBD4-9028-A873B015C2CC}"/>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01017F12-DDD9-0031-7AE7-3BEC5771690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FB4855F-A3DD-4EC7-A79A-6B162C2CD6CB}"/>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960039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518B-80E9-DE91-9742-A077925DC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8FA5E6C0-0E19-2BC3-5BDB-B76815A403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E4855-A3FA-ACF3-2825-E77A0DCB4F50}"/>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1296596F-2DBD-1305-4F9A-DB406B64800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DEBB88F-042F-4BBB-B295-CE33743E56C2}"/>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130401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03CB-2AF4-8A2A-6BEE-E473C32A2E8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78B1635-1BE9-8837-0217-34F6B5243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A020A50A-DA0D-0A6E-55A1-264431E17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59A01ADF-2029-F9AD-3D1A-48B4EC499F60}"/>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6" name="Footer Placeholder 5">
            <a:extLst>
              <a:ext uri="{FF2B5EF4-FFF2-40B4-BE49-F238E27FC236}">
                <a16:creationId xmlns:a16="http://schemas.microsoft.com/office/drawing/2014/main" id="{B109B284-B9BC-D552-CC1F-C70354A3A25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E6E140C-0C26-EC20-6D52-9BE2861762E9}"/>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3711222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504C-6D8B-C3B6-8C2E-AAB109124B8F}"/>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63D1E68-F7D9-6E92-E2FB-BE1BEE698D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EBF0A9-499F-652E-A082-4B3713EA0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D22641D-E12C-F969-93AF-E8B023394B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1402B1-0897-FF70-19F4-84C2F37A31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D5CA0BB1-8C29-FA1D-C396-F7A581FB7560}"/>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8" name="Footer Placeholder 7">
            <a:extLst>
              <a:ext uri="{FF2B5EF4-FFF2-40B4-BE49-F238E27FC236}">
                <a16:creationId xmlns:a16="http://schemas.microsoft.com/office/drawing/2014/main" id="{7886BF13-1D51-1635-63A6-68BBA244A18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5BFFEA4-FFB5-84D5-0344-758516EE9E2B}"/>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206163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B126-7ED7-E61A-7D32-A764AE208A3C}"/>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83B5E9F-98F6-354A-7059-CCDF67BAE885}"/>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4" name="Footer Placeholder 3">
            <a:extLst>
              <a:ext uri="{FF2B5EF4-FFF2-40B4-BE49-F238E27FC236}">
                <a16:creationId xmlns:a16="http://schemas.microsoft.com/office/drawing/2014/main" id="{E80454D9-D0B5-5DE0-AD67-BB7829F36AB4}"/>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B02CCF5A-E6BE-25BB-7333-E5966CC95488}"/>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151576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5CD50-362C-A936-981A-4A9D3415D924}"/>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3" name="Footer Placeholder 2">
            <a:extLst>
              <a:ext uri="{FF2B5EF4-FFF2-40B4-BE49-F238E27FC236}">
                <a16:creationId xmlns:a16="http://schemas.microsoft.com/office/drawing/2014/main" id="{B8F9AC84-2E43-0840-0B5B-DADEF97B59EF}"/>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C783E039-71FF-2709-AC5C-BC4EA48A87E8}"/>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81735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0FF1-51C8-DD67-577B-21AB961E4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91E69CAD-6229-B914-A67F-704E48AEC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BE18303-265E-E9AB-6819-2FD00F966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CC7AD-6D99-C555-54CA-1723E900A530}"/>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6" name="Footer Placeholder 5">
            <a:extLst>
              <a:ext uri="{FF2B5EF4-FFF2-40B4-BE49-F238E27FC236}">
                <a16:creationId xmlns:a16="http://schemas.microsoft.com/office/drawing/2014/main" id="{ADD0F436-FE71-FB1A-4C19-AB7E637E10F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D0B98BC-1E31-ABAE-07B6-C8871E264F2D}"/>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69271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755F-EF56-6DC2-9EA9-7440E8C3C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5B50D6E1-97F5-1AD4-319C-F98104B84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CE4D820-C6B0-E531-5EF5-9081F67A1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34087-5D9B-AACC-9A87-FE3AA687811D}"/>
              </a:ext>
            </a:extLst>
          </p:cNvPr>
          <p:cNvSpPr>
            <a:spLocks noGrp="1"/>
          </p:cNvSpPr>
          <p:nvPr>
            <p:ph type="dt" sz="half" idx="10"/>
          </p:nvPr>
        </p:nvSpPr>
        <p:spPr/>
        <p:txBody>
          <a:bodyPr/>
          <a:lstStyle/>
          <a:p>
            <a:fld id="{856F2995-3BA1-4FBA-8C1E-3BD9F3868B6B}" type="datetimeFigureOut">
              <a:rPr lang="en-ZA" smtClean="0"/>
              <a:t>2025/11/02</a:t>
            </a:fld>
            <a:endParaRPr lang="en-ZA"/>
          </a:p>
        </p:txBody>
      </p:sp>
      <p:sp>
        <p:nvSpPr>
          <p:cNvPr id="6" name="Footer Placeholder 5">
            <a:extLst>
              <a:ext uri="{FF2B5EF4-FFF2-40B4-BE49-F238E27FC236}">
                <a16:creationId xmlns:a16="http://schemas.microsoft.com/office/drawing/2014/main" id="{28A898CB-BE7A-6BC5-7F84-33CAE64715C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C2B1F199-FF38-BF37-AECE-C93D00EF1237}"/>
              </a:ext>
            </a:extLst>
          </p:cNvPr>
          <p:cNvSpPr>
            <a:spLocks noGrp="1"/>
          </p:cNvSpPr>
          <p:nvPr>
            <p:ph type="sldNum" sz="quarter" idx="12"/>
          </p:nvPr>
        </p:nvSpPr>
        <p:spPr/>
        <p:txBody>
          <a:bodyPr/>
          <a:lstStyle/>
          <a:p>
            <a:fld id="{15C52A4D-E5C2-4901-BE00-CA2B565081B4}" type="slidenum">
              <a:rPr lang="en-ZA" smtClean="0"/>
              <a:t>‹#›</a:t>
            </a:fld>
            <a:endParaRPr lang="en-ZA"/>
          </a:p>
        </p:txBody>
      </p:sp>
    </p:spTree>
    <p:extLst>
      <p:ext uri="{BB962C8B-B14F-4D97-AF65-F5344CB8AC3E}">
        <p14:creationId xmlns:p14="http://schemas.microsoft.com/office/powerpoint/2010/main" val="366956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187AE0-BDAC-39B4-505A-EA12365779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170383E-7DED-EFD9-87F6-4C09D7E21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63F3FAF-619A-4B54-67C4-21073639E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6F2995-3BA1-4FBA-8C1E-3BD9F3868B6B}" type="datetimeFigureOut">
              <a:rPr lang="en-ZA" smtClean="0"/>
              <a:t>2025/11/02</a:t>
            </a:fld>
            <a:endParaRPr lang="en-ZA"/>
          </a:p>
        </p:txBody>
      </p:sp>
      <p:sp>
        <p:nvSpPr>
          <p:cNvPr id="5" name="Footer Placeholder 4">
            <a:extLst>
              <a:ext uri="{FF2B5EF4-FFF2-40B4-BE49-F238E27FC236}">
                <a16:creationId xmlns:a16="http://schemas.microsoft.com/office/drawing/2014/main" id="{BCEA76A5-C88D-D442-24B6-B71B6CAD3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A7291F5C-6B52-2523-8F49-346990DB30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C52A4D-E5C2-4901-BE00-CA2B565081B4}" type="slidenum">
              <a:rPr lang="en-ZA" smtClean="0"/>
              <a:t>‹#›</a:t>
            </a:fld>
            <a:endParaRPr lang="en-ZA"/>
          </a:p>
        </p:txBody>
      </p:sp>
    </p:spTree>
    <p:extLst>
      <p:ext uri="{BB962C8B-B14F-4D97-AF65-F5344CB8AC3E}">
        <p14:creationId xmlns:p14="http://schemas.microsoft.com/office/powerpoint/2010/main" val="2262992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1.tm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2.tmp"/></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tm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tm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438E-2C0F-27AF-FF0B-87193C5B5AC1}"/>
              </a:ext>
            </a:extLst>
          </p:cNvPr>
          <p:cNvSpPr>
            <a:spLocks noGrp="1"/>
          </p:cNvSpPr>
          <p:nvPr>
            <p:ph type="ctrTitle"/>
          </p:nvPr>
        </p:nvSpPr>
        <p:spPr/>
        <p:txBody>
          <a:bodyPr/>
          <a:lstStyle/>
          <a:p>
            <a:r>
              <a:rPr lang="en-ZA" dirty="0"/>
              <a:t>Student Data Analysis</a:t>
            </a:r>
          </a:p>
        </p:txBody>
      </p:sp>
      <p:sp>
        <p:nvSpPr>
          <p:cNvPr id="3" name="Subtitle 2">
            <a:extLst>
              <a:ext uri="{FF2B5EF4-FFF2-40B4-BE49-F238E27FC236}">
                <a16:creationId xmlns:a16="http://schemas.microsoft.com/office/drawing/2014/main" id="{BA364B45-6679-DC8B-83E6-0476AD3EDEFA}"/>
              </a:ext>
            </a:extLst>
          </p:cNvPr>
          <p:cNvSpPr>
            <a:spLocks noGrp="1"/>
          </p:cNvSpPr>
          <p:nvPr>
            <p:ph type="subTitle" idx="1"/>
          </p:nvPr>
        </p:nvSpPr>
        <p:spPr/>
        <p:txBody>
          <a:bodyPr/>
          <a:lstStyle/>
          <a:p>
            <a:r>
              <a:rPr lang="en-US" dirty="0"/>
              <a:t>Understand which habits affect student results and recommend changes to improve performance.</a:t>
            </a:r>
            <a:endParaRPr lang="en-ZA" dirty="0"/>
          </a:p>
        </p:txBody>
      </p:sp>
      <p:pic>
        <p:nvPicPr>
          <p:cNvPr id="6" name="Recorded Sound">
            <a:hlinkClick r:id="" action="ppaction://media"/>
            <a:extLst>
              <a:ext uri="{FF2B5EF4-FFF2-40B4-BE49-F238E27FC236}">
                <a16:creationId xmlns:a16="http://schemas.microsoft.com/office/drawing/2014/main" id="{24977083-B78B-7631-5D8D-485261D1BE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9739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2A8-1FDA-91E3-F057-11C5252F416D}"/>
              </a:ext>
            </a:extLst>
          </p:cNvPr>
          <p:cNvSpPr>
            <a:spLocks noGrp="1"/>
          </p:cNvSpPr>
          <p:nvPr>
            <p:ph type="title"/>
          </p:nvPr>
        </p:nvSpPr>
        <p:spPr>
          <a:xfrm>
            <a:off x="185980" y="1"/>
            <a:ext cx="11167820" cy="1080045"/>
          </a:xfrm>
        </p:spPr>
        <p:txBody>
          <a:bodyPr/>
          <a:lstStyle/>
          <a:p>
            <a:r>
              <a:rPr lang="en-US"/>
              <a:t>Average Student Habits by Exam Score Range</a:t>
            </a:r>
            <a:endParaRPr lang="en-ZA" dirty="0"/>
          </a:p>
        </p:txBody>
      </p:sp>
      <p:pic>
        <p:nvPicPr>
          <p:cNvPr id="6" name="Content Placeholder 5" descr="A graph with a red point&#10;&#10;AI-generated content may be incorrect.">
            <a:extLst>
              <a:ext uri="{FF2B5EF4-FFF2-40B4-BE49-F238E27FC236}">
                <a16:creationId xmlns:a16="http://schemas.microsoft.com/office/drawing/2014/main" id="{436F1D40-6F8A-5D9E-ED2F-1576B47368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5980" y="1080047"/>
            <a:ext cx="6400255" cy="5367248"/>
          </a:xfrm>
        </p:spPr>
      </p:pic>
      <p:sp>
        <p:nvSpPr>
          <p:cNvPr id="4" name="Content Placeholder 3">
            <a:extLst>
              <a:ext uri="{FF2B5EF4-FFF2-40B4-BE49-F238E27FC236}">
                <a16:creationId xmlns:a16="http://schemas.microsoft.com/office/drawing/2014/main" id="{E36E09D8-9625-643C-0919-EC0F7563B1A9}"/>
              </a:ext>
            </a:extLst>
          </p:cNvPr>
          <p:cNvSpPr>
            <a:spLocks noGrp="1"/>
          </p:cNvSpPr>
          <p:nvPr>
            <p:ph sz="half" idx="2"/>
          </p:nvPr>
        </p:nvSpPr>
        <p:spPr>
          <a:xfrm>
            <a:off x="6586236" y="898903"/>
            <a:ext cx="5419784" cy="5672378"/>
          </a:xfrm>
        </p:spPr>
        <p:txBody>
          <a:bodyPr>
            <a:normAutofit fontScale="92500" lnSpcReduction="10000"/>
          </a:bodyPr>
          <a:lstStyle/>
          <a:p>
            <a:r>
              <a:rPr lang="en-US" dirty="0"/>
              <a:t>This radar chart shows how different student habits change across exam score ranges. Students who score higher (7 to 100) usually study more, attend classes regularly, sleep better, exercise more, and have better mental health. In contrast, students with lower scores tend to spend more time on social media or Netflix and have lower attendance and weaker study habits. This chart is important because it shows how multiple habits work together and how they affect academic performance.</a:t>
            </a:r>
            <a:endParaRPr lang="en-ZA" dirty="0"/>
          </a:p>
        </p:txBody>
      </p:sp>
    </p:spTree>
    <p:extLst>
      <p:ext uri="{BB962C8B-B14F-4D97-AF65-F5344CB8AC3E}">
        <p14:creationId xmlns:p14="http://schemas.microsoft.com/office/powerpoint/2010/main" val="393875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4F3A-921C-E784-9735-8D436A87FD30}"/>
              </a:ext>
            </a:extLst>
          </p:cNvPr>
          <p:cNvSpPr>
            <a:spLocks noGrp="1"/>
          </p:cNvSpPr>
          <p:nvPr>
            <p:ph type="title"/>
          </p:nvPr>
        </p:nvSpPr>
        <p:spPr>
          <a:xfrm>
            <a:off x="278970" y="0"/>
            <a:ext cx="11074830" cy="1146875"/>
          </a:xfrm>
        </p:spPr>
        <p:txBody>
          <a:bodyPr>
            <a:normAutofit fontScale="90000"/>
          </a:bodyPr>
          <a:lstStyle/>
          <a:p>
            <a:r>
              <a:rPr lang="en-US" dirty="0"/>
              <a:t>Decision Tree Classifier to Predicting Student Performance</a:t>
            </a:r>
            <a:endParaRPr lang="en-ZA" dirty="0"/>
          </a:p>
        </p:txBody>
      </p:sp>
      <p:pic>
        <p:nvPicPr>
          <p:cNvPr id="6" name="Content Placeholder 5" descr="A blue squares with white text&#10;&#10;AI-generated content may be incorrect.">
            <a:extLst>
              <a:ext uri="{FF2B5EF4-FFF2-40B4-BE49-F238E27FC236}">
                <a16:creationId xmlns:a16="http://schemas.microsoft.com/office/drawing/2014/main" id="{2E154CCC-BC5F-9B5C-F0CB-3DBF84CD0F1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64949" y="1146876"/>
            <a:ext cx="6276814" cy="5711124"/>
          </a:xfrm>
        </p:spPr>
      </p:pic>
      <p:sp>
        <p:nvSpPr>
          <p:cNvPr id="4" name="Content Placeholder 3">
            <a:extLst>
              <a:ext uri="{FF2B5EF4-FFF2-40B4-BE49-F238E27FC236}">
                <a16:creationId xmlns:a16="http://schemas.microsoft.com/office/drawing/2014/main" id="{EED2C160-9CE7-FA28-51BC-6FCCE5CCA4A2}"/>
              </a:ext>
            </a:extLst>
          </p:cNvPr>
          <p:cNvSpPr>
            <a:spLocks noGrp="1"/>
          </p:cNvSpPr>
          <p:nvPr>
            <p:ph sz="half" idx="2"/>
          </p:nvPr>
        </p:nvSpPr>
        <p:spPr>
          <a:xfrm>
            <a:off x="6989736" y="945397"/>
            <a:ext cx="4923294" cy="5610386"/>
          </a:xfrm>
        </p:spPr>
        <p:txBody>
          <a:bodyPr>
            <a:normAutofit fontScale="85000" lnSpcReduction="20000"/>
          </a:bodyPr>
          <a:lstStyle/>
          <a:p>
            <a:pPr>
              <a:buNone/>
            </a:pPr>
            <a:r>
              <a:rPr lang="en-US" dirty="0"/>
              <a:t>The Decision Tree Classifier was used because it is simple to understand and shows which student habits affect exam scores the most. It splits the data based on important features like study hours, attendance, and sleep, to predict whether a student will score above 70 or not.</a:t>
            </a:r>
          </a:p>
          <a:p>
            <a:pPr>
              <a:buNone/>
            </a:pPr>
            <a:r>
              <a:rPr lang="en-US" dirty="0"/>
              <a:t>The model achieved </a:t>
            </a:r>
            <a:r>
              <a:rPr lang="en-US" b="1" dirty="0"/>
              <a:t>83% accuracy</a:t>
            </a:r>
            <a:r>
              <a:rPr lang="en-US" dirty="0"/>
              <a:t>, meaning it predicts correctly most of the time. The confusion matrix and classification report show that it works well for both high and low-scoring students. This model helps us clearly see which habits lead to good academic performance and can guide schools or students in making better decisions.</a:t>
            </a:r>
          </a:p>
          <a:p>
            <a:endParaRPr lang="en-ZA" dirty="0"/>
          </a:p>
        </p:txBody>
      </p:sp>
      <p:pic>
        <p:nvPicPr>
          <p:cNvPr id="3" name="Recorded Sound">
            <a:hlinkClick r:id="" action="ppaction://media"/>
            <a:extLst>
              <a:ext uri="{FF2B5EF4-FFF2-40B4-BE49-F238E27FC236}">
                <a16:creationId xmlns:a16="http://schemas.microsoft.com/office/drawing/2014/main" id="{F55DB321-2484-3028-936F-736F712A91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8071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D651D8-D52D-9B14-AC93-09F7C96534A5}"/>
              </a:ext>
            </a:extLst>
          </p:cNvPr>
          <p:cNvSpPr>
            <a:spLocks noGrp="1"/>
          </p:cNvSpPr>
          <p:nvPr>
            <p:ph type="title"/>
          </p:nvPr>
        </p:nvSpPr>
        <p:spPr/>
        <p:txBody>
          <a:bodyPr/>
          <a:lstStyle/>
          <a:p>
            <a:r>
              <a:rPr lang="en-US" dirty="0"/>
              <a:t>Decision Tree Classifier – Predicting Student Performance</a:t>
            </a:r>
            <a:endParaRPr lang="en-ZA" dirty="0"/>
          </a:p>
        </p:txBody>
      </p:sp>
      <p:sp>
        <p:nvSpPr>
          <p:cNvPr id="6" name="Content Placeholder 5">
            <a:extLst>
              <a:ext uri="{FF2B5EF4-FFF2-40B4-BE49-F238E27FC236}">
                <a16:creationId xmlns:a16="http://schemas.microsoft.com/office/drawing/2014/main" id="{599EBEED-560B-6315-1DCE-DED8FAF9DA14}"/>
              </a:ext>
            </a:extLst>
          </p:cNvPr>
          <p:cNvSpPr>
            <a:spLocks noGrp="1"/>
          </p:cNvSpPr>
          <p:nvPr>
            <p:ph idx="1"/>
          </p:nvPr>
        </p:nvSpPr>
        <p:spPr/>
        <p:txBody>
          <a:bodyPr>
            <a:normAutofit lnSpcReduction="10000"/>
          </a:bodyPr>
          <a:lstStyle/>
          <a:p>
            <a:pPr>
              <a:buNone/>
            </a:pPr>
            <a:r>
              <a:rPr lang="en-US" dirty="0"/>
              <a:t>The Decision Tree Classifier was used because it is simple to understand and shows which student habits affect exam scores the most. It splits the data based on important features like study hours, attendance, and sleep, to predict whether a student will score above 70 or not.</a:t>
            </a:r>
          </a:p>
          <a:p>
            <a:pPr>
              <a:buNone/>
            </a:pPr>
            <a:r>
              <a:rPr lang="en-US" dirty="0"/>
              <a:t>The model achieved </a:t>
            </a:r>
            <a:r>
              <a:rPr lang="en-US" b="1" dirty="0"/>
              <a:t>83% accuracy</a:t>
            </a:r>
            <a:r>
              <a:rPr lang="en-US" dirty="0"/>
              <a:t>, meaning it predicts correctly most of the time. The confusion matrix and classification report show that it works well for both high and low-scoring students. This model helps us clearly see which habits lead to good academic performance and can guide schools or students in making better decisions.</a:t>
            </a:r>
          </a:p>
          <a:p>
            <a:endParaRPr lang="en-ZA" dirty="0"/>
          </a:p>
        </p:txBody>
      </p:sp>
    </p:spTree>
    <p:extLst>
      <p:ext uri="{BB962C8B-B14F-4D97-AF65-F5344CB8AC3E}">
        <p14:creationId xmlns:p14="http://schemas.microsoft.com/office/powerpoint/2010/main" val="427830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E330-D7A5-C27B-FE2B-A49F89AFAB28}"/>
              </a:ext>
            </a:extLst>
          </p:cNvPr>
          <p:cNvSpPr>
            <a:spLocks noGrp="1"/>
          </p:cNvSpPr>
          <p:nvPr>
            <p:ph type="title"/>
          </p:nvPr>
        </p:nvSpPr>
        <p:spPr/>
        <p:txBody>
          <a:bodyPr/>
          <a:lstStyle/>
          <a:p>
            <a:r>
              <a:rPr lang="en-ZA" dirty="0"/>
              <a:t>Confusion Matrix &amp; Model Performance Summary</a:t>
            </a:r>
          </a:p>
        </p:txBody>
      </p:sp>
      <p:pic>
        <p:nvPicPr>
          <p:cNvPr id="6" name="Content Placeholder 5" descr="A diagram of a confusion matrix&#10;&#10;AI-generated content may be incorrect.">
            <a:extLst>
              <a:ext uri="{FF2B5EF4-FFF2-40B4-BE49-F238E27FC236}">
                <a16:creationId xmlns:a16="http://schemas.microsoft.com/office/drawing/2014/main" id="{78D2AFC3-1BC0-1DD5-B46D-B80505CD1C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1926" y="1585763"/>
            <a:ext cx="5580638" cy="4907112"/>
          </a:xfrm>
        </p:spPr>
      </p:pic>
      <p:sp>
        <p:nvSpPr>
          <p:cNvPr id="4" name="Content Placeholder 3">
            <a:extLst>
              <a:ext uri="{FF2B5EF4-FFF2-40B4-BE49-F238E27FC236}">
                <a16:creationId xmlns:a16="http://schemas.microsoft.com/office/drawing/2014/main" id="{83EE046C-C8F6-1630-D13A-FC7C84919C4E}"/>
              </a:ext>
            </a:extLst>
          </p:cNvPr>
          <p:cNvSpPr>
            <a:spLocks noGrp="1"/>
          </p:cNvSpPr>
          <p:nvPr>
            <p:ph sz="half" idx="2"/>
          </p:nvPr>
        </p:nvSpPr>
        <p:spPr>
          <a:xfrm>
            <a:off x="6172199" y="1022888"/>
            <a:ext cx="6164451" cy="5154075"/>
          </a:xfrm>
        </p:spPr>
        <p:txBody>
          <a:bodyPr>
            <a:normAutofit fontScale="92500" lnSpcReduction="20000"/>
          </a:bodyPr>
          <a:lstStyle/>
          <a:p>
            <a:pPr>
              <a:buNone/>
            </a:pPr>
            <a:r>
              <a:rPr lang="en-US" dirty="0"/>
              <a:t>This confusion matrix shows how well the model predicts student performance (high vs low exam scores). It compares actual results with predicted results:</a:t>
            </a:r>
          </a:p>
          <a:p>
            <a:pPr>
              <a:buFont typeface="Arial" panose="020B0604020202020204" pitchFamily="34" charset="0"/>
              <a:buChar char="•"/>
            </a:pPr>
            <a:r>
              <a:rPr lang="en-US" b="1" dirty="0"/>
              <a:t>True Positives &amp; True Negatives</a:t>
            </a:r>
            <a:r>
              <a:rPr lang="en-US" dirty="0"/>
              <a:t> show correct predictions.</a:t>
            </a:r>
          </a:p>
          <a:p>
            <a:pPr marL="0" indent="0">
              <a:buNone/>
            </a:pPr>
            <a:endParaRPr lang="en-US" dirty="0"/>
          </a:p>
          <a:p>
            <a:pPr>
              <a:buFont typeface="Arial" panose="020B0604020202020204" pitchFamily="34" charset="0"/>
              <a:buChar char="•"/>
            </a:pPr>
            <a:r>
              <a:rPr lang="en-US" b="1" dirty="0"/>
              <a:t>False Positives &amp; False Negatives</a:t>
            </a:r>
            <a:r>
              <a:rPr lang="en-US" dirty="0"/>
              <a:t> show where the model made mistakes.</a:t>
            </a:r>
          </a:p>
          <a:p>
            <a:pPr>
              <a:buNone/>
            </a:pPr>
            <a:r>
              <a:rPr lang="en-US" dirty="0"/>
              <a:t>The classification report provides precision, recall, and F1-score, which help us understand how accurate and reliable the model is. These metrics confirm whether the model is good at identifying both high-performing and low-performing students</a:t>
            </a:r>
          </a:p>
          <a:p>
            <a:endParaRPr lang="en-ZA" dirty="0"/>
          </a:p>
        </p:txBody>
      </p:sp>
    </p:spTree>
    <p:extLst>
      <p:ext uri="{BB962C8B-B14F-4D97-AF65-F5344CB8AC3E}">
        <p14:creationId xmlns:p14="http://schemas.microsoft.com/office/powerpoint/2010/main" val="399862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4528-3295-3DD8-13B3-0FA6A4A0F4F1}"/>
              </a:ext>
            </a:extLst>
          </p:cNvPr>
          <p:cNvSpPr>
            <a:spLocks noGrp="1"/>
          </p:cNvSpPr>
          <p:nvPr>
            <p:ph type="title"/>
          </p:nvPr>
        </p:nvSpPr>
        <p:spPr/>
        <p:txBody>
          <a:bodyPr/>
          <a:lstStyle/>
          <a:p>
            <a:r>
              <a:rPr lang="en-US" dirty="0"/>
              <a:t>ROC Curve and AUC – Evaluating Model Performance</a:t>
            </a:r>
            <a:endParaRPr lang="en-ZA" dirty="0"/>
          </a:p>
        </p:txBody>
      </p:sp>
      <p:pic>
        <p:nvPicPr>
          <p:cNvPr id="6" name="Content Placeholder 5" descr="A diagram of confusion matrix&#10;&#10;AI-generated content may be incorrect.">
            <a:extLst>
              <a:ext uri="{FF2B5EF4-FFF2-40B4-BE49-F238E27FC236}">
                <a16:creationId xmlns:a16="http://schemas.microsoft.com/office/drawing/2014/main" id="{4CA7F605-E891-8098-189A-42F58FB1F1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4468" y="1690688"/>
            <a:ext cx="5801532" cy="5167312"/>
          </a:xfrm>
        </p:spPr>
      </p:pic>
      <p:sp>
        <p:nvSpPr>
          <p:cNvPr id="4" name="Content Placeholder 3">
            <a:extLst>
              <a:ext uri="{FF2B5EF4-FFF2-40B4-BE49-F238E27FC236}">
                <a16:creationId xmlns:a16="http://schemas.microsoft.com/office/drawing/2014/main" id="{20F2FE1D-5408-6A2D-B97A-1EAED289B86C}"/>
              </a:ext>
            </a:extLst>
          </p:cNvPr>
          <p:cNvSpPr>
            <a:spLocks noGrp="1"/>
          </p:cNvSpPr>
          <p:nvPr>
            <p:ph sz="half" idx="2"/>
          </p:nvPr>
        </p:nvSpPr>
        <p:spPr>
          <a:xfrm>
            <a:off x="6172199" y="1162373"/>
            <a:ext cx="5854485" cy="5330502"/>
          </a:xfrm>
        </p:spPr>
        <p:txBody>
          <a:bodyPr>
            <a:normAutofit lnSpcReduction="10000"/>
          </a:bodyPr>
          <a:lstStyle/>
          <a:p>
            <a:r>
              <a:rPr lang="en-US" dirty="0"/>
              <a:t>The ROC curve is used to evaluate how well the model can distinguish between students who pass and those who fail. It shows the balance between correctly predicting passing students and the mistakes made when failing students are predicted as pass. The Area Under the Curve (AUC) gives a single score that represents the model’s performance — a value close to 1 means the model predicts very well, while 0.5 means it is no better than random guessing</a:t>
            </a:r>
            <a:endParaRPr lang="en-ZA" dirty="0"/>
          </a:p>
        </p:txBody>
      </p:sp>
    </p:spTree>
    <p:extLst>
      <p:ext uri="{BB962C8B-B14F-4D97-AF65-F5344CB8AC3E}">
        <p14:creationId xmlns:p14="http://schemas.microsoft.com/office/powerpoint/2010/main" val="1662384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C0B1-F8D5-3B2B-FB4A-1702A1181F04}"/>
              </a:ext>
            </a:extLst>
          </p:cNvPr>
          <p:cNvSpPr>
            <a:spLocks noGrp="1"/>
          </p:cNvSpPr>
          <p:nvPr>
            <p:ph type="title"/>
          </p:nvPr>
        </p:nvSpPr>
        <p:spPr>
          <a:xfrm>
            <a:off x="774915" y="123985"/>
            <a:ext cx="10578885" cy="852407"/>
          </a:xfrm>
        </p:spPr>
        <p:txBody>
          <a:bodyPr>
            <a:normAutofit fontScale="90000"/>
          </a:bodyPr>
          <a:lstStyle/>
          <a:p>
            <a:r>
              <a:rPr lang="en-US" dirty="0"/>
              <a:t>SHAP Analysis – Understanding Feature Impact on Exam Scores</a:t>
            </a:r>
            <a:endParaRPr lang="en-ZA" dirty="0"/>
          </a:p>
        </p:txBody>
      </p:sp>
      <p:pic>
        <p:nvPicPr>
          <p:cNvPr id="6" name="Content Placeholder 5" descr="A graph with text and numbers&#10;&#10;AI-generated content may be incorrect.">
            <a:extLst>
              <a:ext uri="{FF2B5EF4-FFF2-40B4-BE49-F238E27FC236}">
                <a16:creationId xmlns:a16="http://schemas.microsoft.com/office/drawing/2014/main" id="{8B05D893-AB28-B230-7038-CBF06B70911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976394"/>
            <a:ext cx="7113722" cy="5881606"/>
          </a:xfrm>
        </p:spPr>
      </p:pic>
      <p:sp>
        <p:nvSpPr>
          <p:cNvPr id="4" name="Content Placeholder 3">
            <a:extLst>
              <a:ext uri="{FF2B5EF4-FFF2-40B4-BE49-F238E27FC236}">
                <a16:creationId xmlns:a16="http://schemas.microsoft.com/office/drawing/2014/main" id="{7E19E586-6020-204B-0CFB-296882F180D9}"/>
              </a:ext>
            </a:extLst>
          </p:cNvPr>
          <p:cNvSpPr>
            <a:spLocks noGrp="1"/>
          </p:cNvSpPr>
          <p:nvPr>
            <p:ph sz="half" idx="2"/>
          </p:nvPr>
        </p:nvSpPr>
        <p:spPr>
          <a:xfrm>
            <a:off x="6726264" y="635431"/>
            <a:ext cx="5176978" cy="6222568"/>
          </a:xfrm>
        </p:spPr>
        <p:txBody>
          <a:bodyPr>
            <a:normAutofit fontScale="85000" lnSpcReduction="20000"/>
          </a:bodyPr>
          <a:lstStyle/>
          <a:p>
            <a:r>
              <a:rPr lang="en-US" dirty="0"/>
              <a:t>The SHAP analysis helps explain which student habits have the biggest influence on exam scores in the prediction model. Instead of just showing which features are important, SHAP also tells us whether each feature increases or decreases the predicted score. For example, higher study hours and better attendance usually push the exam score higher, while excessive social media or Netflix hours may lower it. </a:t>
            </a:r>
          </a:p>
          <a:p>
            <a:r>
              <a:rPr lang="en-US" dirty="0"/>
              <a:t>This makes SHAP very useful because it is both accurate and easy to interpret. It gives a fair breakdown of each feature's contribution for every student also shows the most important features overall. This helps us clearly understand which habits matter the most and why they affect academic performance.</a:t>
            </a:r>
            <a:endParaRPr lang="en-ZA" dirty="0"/>
          </a:p>
        </p:txBody>
      </p:sp>
      <p:pic>
        <p:nvPicPr>
          <p:cNvPr id="3" name="Recorded Sound">
            <a:hlinkClick r:id="" action="ppaction://media"/>
            <a:extLst>
              <a:ext uri="{FF2B5EF4-FFF2-40B4-BE49-F238E27FC236}">
                <a16:creationId xmlns:a16="http://schemas.microsoft.com/office/drawing/2014/main" id="{CAF873F5-BAA5-E53B-211F-EA038ECA6A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547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4ABDD-13CA-D7BE-695E-0A5B3C0F2322}"/>
              </a:ext>
            </a:extLst>
          </p:cNvPr>
          <p:cNvSpPr>
            <a:spLocks noGrp="1"/>
          </p:cNvSpPr>
          <p:nvPr>
            <p:ph type="title"/>
          </p:nvPr>
        </p:nvSpPr>
        <p:spPr>
          <a:xfrm>
            <a:off x="883402" y="0"/>
            <a:ext cx="10470397" cy="1115878"/>
          </a:xfrm>
        </p:spPr>
        <p:txBody>
          <a:bodyPr>
            <a:normAutofit fontScale="90000"/>
          </a:bodyPr>
          <a:lstStyle/>
          <a:p>
            <a:r>
              <a:rPr lang="en-US" dirty="0"/>
              <a:t>LIME Analysis – Explaining Individual Student Exam Predictions</a:t>
            </a:r>
            <a:endParaRPr lang="en-ZA" dirty="0"/>
          </a:p>
        </p:txBody>
      </p:sp>
      <p:pic>
        <p:nvPicPr>
          <p:cNvPr id="6" name="Content Placeholder 5" descr="A graph with red and green squares&#10;&#10;AI-generated content may be incorrect.">
            <a:extLst>
              <a:ext uri="{FF2B5EF4-FFF2-40B4-BE49-F238E27FC236}">
                <a16:creationId xmlns:a16="http://schemas.microsoft.com/office/drawing/2014/main" id="{CD3E127E-E0CA-3B3D-138C-CDA4BFA2C70A}"/>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23986" y="1115878"/>
            <a:ext cx="5972014" cy="5331417"/>
          </a:xfrm>
        </p:spPr>
      </p:pic>
      <p:sp>
        <p:nvSpPr>
          <p:cNvPr id="4" name="Content Placeholder 3">
            <a:extLst>
              <a:ext uri="{FF2B5EF4-FFF2-40B4-BE49-F238E27FC236}">
                <a16:creationId xmlns:a16="http://schemas.microsoft.com/office/drawing/2014/main" id="{BF93B7E7-2739-CF4E-2F9A-C1DF51C4E59E}"/>
              </a:ext>
            </a:extLst>
          </p:cNvPr>
          <p:cNvSpPr>
            <a:spLocks noGrp="1"/>
          </p:cNvSpPr>
          <p:nvPr>
            <p:ph sz="half" idx="2"/>
          </p:nvPr>
        </p:nvSpPr>
        <p:spPr>
          <a:xfrm>
            <a:off x="6172199" y="480446"/>
            <a:ext cx="5668505" cy="6377553"/>
          </a:xfrm>
        </p:spPr>
        <p:txBody>
          <a:bodyPr>
            <a:normAutofit fontScale="85000" lnSpcReduction="20000"/>
          </a:bodyPr>
          <a:lstStyle/>
          <a:p>
            <a:r>
              <a:rPr lang="en-US" dirty="0"/>
              <a:t>In this analysis, a Random Forest Regressor was used to predict students’ exam scores based on various academic, personal, and lifestyle factors. After training the model, LIME (Local Interpretable Model-Agnostic Explanations) was applied to explain the prediction for a specific student from the test dataset.</a:t>
            </a:r>
          </a:p>
          <a:p>
            <a:endParaRPr lang="en-US" dirty="0"/>
          </a:p>
          <a:p>
            <a:r>
              <a:rPr lang="en-US" dirty="0"/>
              <a:t> LIME helps us understand which features contributed most to that individual student’s predicted score by showing positive and negative influences of each feature. This makes the model more transparent and ensures that its decision-making process is not a “black box.” The resulting plot clearly shows which student behaviors or conditions had the strongest impact, helping educators or decision-makers provide more personalized support.</a:t>
            </a:r>
            <a:endParaRPr lang="en-ZA" dirty="0"/>
          </a:p>
        </p:txBody>
      </p:sp>
      <p:pic>
        <p:nvPicPr>
          <p:cNvPr id="5" name="Recorded Sound">
            <a:hlinkClick r:id="" action="ppaction://media"/>
            <a:extLst>
              <a:ext uri="{FF2B5EF4-FFF2-40B4-BE49-F238E27FC236}">
                <a16:creationId xmlns:a16="http://schemas.microsoft.com/office/drawing/2014/main" id="{36913D19-E2EF-44AC-9BA2-C86F1336DD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3398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B72-AEA3-8B66-578D-1405EFFFA745}"/>
              </a:ext>
            </a:extLst>
          </p:cNvPr>
          <p:cNvSpPr>
            <a:spLocks noGrp="1"/>
          </p:cNvSpPr>
          <p:nvPr>
            <p:ph type="title"/>
          </p:nvPr>
        </p:nvSpPr>
        <p:spPr/>
        <p:txBody>
          <a:bodyPr/>
          <a:lstStyle/>
          <a:p>
            <a:r>
              <a:rPr lang="en-ZA" dirty="0"/>
              <a:t>Findings, Conclusion &amp; Recommendations</a:t>
            </a:r>
          </a:p>
        </p:txBody>
      </p:sp>
      <p:sp>
        <p:nvSpPr>
          <p:cNvPr id="3" name="Content Placeholder 2">
            <a:extLst>
              <a:ext uri="{FF2B5EF4-FFF2-40B4-BE49-F238E27FC236}">
                <a16:creationId xmlns:a16="http://schemas.microsoft.com/office/drawing/2014/main" id="{90378A61-6244-FB76-5E23-50BAFEECE7C6}"/>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dirty="0"/>
              <a:t>The machine learning model (Random Forest) accurately predicts student exam scores.</a:t>
            </a:r>
          </a:p>
          <a:p>
            <a:pPr>
              <a:buFont typeface="Arial" panose="020B0604020202020204" pitchFamily="34" charset="0"/>
              <a:buChar char="•"/>
            </a:pPr>
            <a:r>
              <a:rPr lang="en-US" dirty="0"/>
              <a:t>Study habits, sleep duration, attendance, internet quality, and stress levels are the most impactful factors.</a:t>
            </a:r>
          </a:p>
          <a:p>
            <a:pPr>
              <a:buFont typeface="Arial" panose="020B0604020202020204" pitchFamily="34" charset="0"/>
              <a:buChar char="•"/>
            </a:pPr>
            <a:r>
              <a:rPr lang="en-US" dirty="0"/>
              <a:t>Explainable AI tools like SHAP and LIME made the model transparent and easy to understand.</a:t>
            </a:r>
          </a:p>
          <a:p>
            <a:pPr>
              <a:buFont typeface="Arial" panose="020B0604020202020204" pitchFamily="34" charset="0"/>
              <a:buChar char="•"/>
            </a:pPr>
            <a:r>
              <a:rPr lang="en-US" dirty="0"/>
              <a:t>Academic performance is not random — it is strongly influenced by lifestyle, learning patterns, and mental well-being.</a:t>
            </a:r>
          </a:p>
          <a:p>
            <a:pPr>
              <a:buFont typeface="Arial" panose="020B0604020202020204" pitchFamily="34" charset="0"/>
              <a:buChar char="•"/>
            </a:pPr>
            <a:r>
              <a:rPr lang="en-US" dirty="0"/>
              <a:t>AI and data analysis can help identify students at risk, support teachers, and improve academic strategies.</a:t>
            </a:r>
          </a:p>
          <a:p>
            <a:pPr>
              <a:buFont typeface="Arial" panose="020B0604020202020204" pitchFamily="34" charset="0"/>
              <a:buChar char="•"/>
            </a:pPr>
            <a:r>
              <a:rPr lang="en-US" dirty="0"/>
              <a:t>Students should maintain consistent study routines, enough sleep, and healthy habits.</a:t>
            </a:r>
          </a:p>
          <a:p>
            <a:pPr>
              <a:buFont typeface="Arial" panose="020B0604020202020204" pitchFamily="34" charset="0"/>
              <a:buChar char="•"/>
            </a:pPr>
            <a:r>
              <a:rPr lang="en-US" dirty="0"/>
              <a:t>Schools should improve support for learners by monitoring study patterns, stress levels, and internet access.</a:t>
            </a:r>
          </a:p>
          <a:p>
            <a:pPr>
              <a:buFont typeface="Arial" panose="020B0604020202020204" pitchFamily="34" charset="0"/>
              <a:buChar char="•"/>
            </a:pPr>
            <a:r>
              <a:rPr lang="en-US" dirty="0"/>
              <a:t>Future work can include larger datasets, more advanced models, or dashboards for real-time student performance monitoring.</a:t>
            </a:r>
          </a:p>
          <a:p>
            <a:endParaRPr lang="en-ZA" dirty="0"/>
          </a:p>
        </p:txBody>
      </p:sp>
      <p:pic>
        <p:nvPicPr>
          <p:cNvPr id="5" name="Recorded Sound">
            <a:hlinkClick r:id="" action="ppaction://media"/>
            <a:extLst>
              <a:ext uri="{FF2B5EF4-FFF2-40B4-BE49-F238E27FC236}">
                <a16:creationId xmlns:a16="http://schemas.microsoft.com/office/drawing/2014/main" id="{A8076BE5-A210-582F-9DDB-77F7259F30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5920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4E52-C853-57F3-0D15-E0B4928C88C2}"/>
              </a:ext>
            </a:extLst>
          </p:cNvPr>
          <p:cNvSpPr>
            <a:spLocks noGrp="1"/>
          </p:cNvSpPr>
          <p:nvPr>
            <p:ph type="title"/>
          </p:nvPr>
        </p:nvSpPr>
        <p:spPr/>
        <p:txBody>
          <a:bodyPr/>
          <a:lstStyle/>
          <a:p>
            <a:r>
              <a:rPr lang="en-ZA" dirty="0"/>
              <a:t>Aim &amp; Research Questions</a:t>
            </a:r>
          </a:p>
        </p:txBody>
      </p:sp>
      <p:sp>
        <p:nvSpPr>
          <p:cNvPr id="3" name="Content Placeholder 2">
            <a:extLst>
              <a:ext uri="{FF2B5EF4-FFF2-40B4-BE49-F238E27FC236}">
                <a16:creationId xmlns:a16="http://schemas.microsoft.com/office/drawing/2014/main" id="{A2E0BBC0-83DC-9935-BE4E-E6EE96BA5DFB}"/>
              </a:ext>
            </a:extLst>
          </p:cNvPr>
          <p:cNvSpPr>
            <a:spLocks noGrp="1"/>
          </p:cNvSpPr>
          <p:nvPr>
            <p:ph idx="1"/>
          </p:nvPr>
        </p:nvSpPr>
        <p:spPr/>
        <p:txBody>
          <a:bodyPr>
            <a:normAutofit lnSpcReduction="10000"/>
          </a:bodyPr>
          <a:lstStyle/>
          <a:p>
            <a:r>
              <a:rPr lang="en-US" dirty="0"/>
              <a:t>Identify which habits predict better exam results</a:t>
            </a:r>
          </a:p>
          <a:p>
            <a:r>
              <a:rPr lang="en-US" dirty="0"/>
              <a:t>Which features most influence exam score?</a:t>
            </a:r>
          </a:p>
          <a:p>
            <a:r>
              <a:rPr lang="en-US" dirty="0"/>
              <a:t>How do study hours, sleep, attendance and wellbeing relate to grades?</a:t>
            </a:r>
          </a:p>
          <a:p>
            <a:r>
              <a:rPr lang="en-US" dirty="0"/>
              <a:t>What practical recommendations can we give students and educators?</a:t>
            </a:r>
          </a:p>
          <a:p>
            <a:r>
              <a:rPr lang="en-US" dirty="0"/>
              <a:t>To use machine learning models to predict student performance and identify which features contribute most to success or failure</a:t>
            </a:r>
          </a:p>
          <a:p>
            <a:r>
              <a:rPr lang="en-US" dirty="0"/>
              <a:t>To evaluate how psychological and behavioral factors, such as mental health and social media usage, influence exam scores</a:t>
            </a:r>
            <a:endParaRPr lang="en-ZA" dirty="0"/>
          </a:p>
        </p:txBody>
      </p:sp>
      <p:pic>
        <p:nvPicPr>
          <p:cNvPr id="4" name="Recorded Sound">
            <a:hlinkClick r:id="" action="ppaction://media"/>
            <a:extLst>
              <a:ext uri="{FF2B5EF4-FFF2-40B4-BE49-F238E27FC236}">
                <a16:creationId xmlns:a16="http://schemas.microsoft.com/office/drawing/2014/main" id="{DEDC6142-CE09-84D8-BA1A-E14D99BE8A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6623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F21E-B876-E2D8-5D62-4D22E40986AC}"/>
              </a:ext>
            </a:extLst>
          </p:cNvPr>
          <p:cNvSpPr>
            <a:spLocks noGrp="1"/>
          </p:cNvSpPr>
          <p:nvPr>
            <p:ph type="title"/>
          </p:nvPr>
        </p:nvSpPr>
        <p:spPr/>
        <p:txBody>
          <a:bodyPr/>
          <a:lstStyle/>
          <a:p>
            <a:r>
              <a:rPr lang="en-ZA" dirty="0"/>
              <a:t>Dataset &amp; Cleaning</a:t>
            </a:r>
          </a:p>
        </p:txBody>
      </p:sp>
      <p:sp>
        <p:nvSpPr>
          <p:cNvPr id="3" name="Content Placeholder 2">
            <a:extLst>
              <a:ext uri="{FF2B5EF4-FFF2-40B4-BE49-F238E27FC236}">
                <a16:creationId xmlns:a16="http://schemas.microsoft.com/office/drawing/2014/main" id="{5D6CB479-E9B7-BE43-4DF6-A118CA6B30A6}"/>
              </a:ext>
            </a:extLst>
          </p:cNvPr>
          <p:cNvSpPr>
            <a:spLocks noGrp="1"/>
          </p:cNvSpPr>
          <p:nvPr>
            <p:ph idx="1"/>
          </p:nvPr>
        </p:nvSpPr>
        <p:spPr/>
        <p:txBody>
          <a:bodyPr/>
          <a:lstStyle/>
          <a:p>
            <a:r>
              <a:rPr lang="en-US" dirty="0"/>
              <a:t>Rows: </a:t>
            </a:r>
            <a:r>
              <a:rPr lang="en-US" i="1" dirty="0"/>
              <a:t>[1000]</a:t>
            </a:r>
            <a:r>
              <a:rPr lang="en-US" dirty="0"/>
              <a:t> — Columns: </a:t>
            </a:r>
            <a:r>
              <a:rPr lang="en-US" dirty="0" err="1"/>
              <a:t>study_hours_per_day</a:t>
            </a:r>
            <a:r>
              <a:rPr lang="en-US" dirty="0"/>
              <a:t>, </a:t>
            </a:r>
            <a:r>
              <a:rPr lang="en-US" dirty="0" err="1"/>
              <a:t>sleep_hours</a:t>
            </a:r>
            <a:r>
              <a:rPr lang="en-US" dirty="0"/>
              <a:t>, </a:t>
            </a:r>
            <a:r>
              <a:rPr lang="en-US" dirty="0" err="1"/>
              <a:t>attendance_percentage</a:t>
            </a:r>
            <a:r>
              <a:rPr lang="en-US" dirty="0"/>
              <a:t>, </a:t>
            </a:r>
            <a:r>
              <a:rPr lang="en-US" dirty="0" err="1"/>
              <a:t>exam_score</a:t>
            </a:r>
            <a:r>
              <a:rPr lang="en-US" dirty="0"/>
              <a:t>, </a:t>
            </a:r>
            <a:r>
              <a:rPr lang="en-US" dirty="0" err="1"/>
              <a:t>social_media_hours</a:t>
            </a:r>
            <a:r>
              <a:rPr lang="en-US" dirty="0"/>
              <a:t>, </a:t>
            </a:r>
            <a:r>
              <a:rPr lang="en-US" dirty="0" err="1"/>
              <a:t>netflix_hours</a:t>
            </a:r>
            <a:r>
              <a:rPr lang="en-US" dirty="0"/>
              <a:t>, </a:t>
            </a:r>
            <a:r>
              <a:rPr lang="en-US" dirty="0" err="1"/>
              <a:t>diet_quality</a:t>
            </a:r>
            <a:r>
              <a:rPr lang="en-US" dirty="0"/>
              <a:t>, </a:t>
            </a:r>
            <a:r>
              <a:rPr lang="en-US" dirty="0" err="1"/>
              <a:t>exercise_frequency</a:t>
            </a:r>
            <a:r>
              <a:rPr lang="en-US" dirty="0"/>
              <a:t>, </a:t>
            </a:r>
            <a:r>
              <a:rPr lang="en-US" dirty="0" err="1"/>
              <a:t>mental_health_rating</a:t>
            </a:r>
            <a:r>
              <a:rPr lang="en-US" dirty="0"/>
              <a:t>, </a:t>
            </a:r>
            <a:r>
              <a:rPr lang="en-US" dirty="0" err="1"/>
              <a:t>part_time_job</a:t>
            </a:r>
            <a:r>
              <a:rPr lang="en-US" dirty="0"/>
              <a:t>, </a:t>
            </a:r>
            <a:r>
              <a:rPr lang="en-US" dirty="0" err="1"/>
              <a:t>travel_time</a:t>
            </a:r>
            <a:endParaRPr lang="en-US" dirty="0"/>
          </a:p>
          <a:p>
            <a:r>
              <a:rPr lang="en-US" dirty="0"/>
              <a:t>Parent education column </a:t>
            </a:r>
            <a:r>
              <a:rPr lang="en-US" b="1" dirty="0"/>
              <a:t>removed</a:t>
            </a:r>
            <a:r>
              <a:rPr lang="en-US" dirty="0"/>
              <a:t> due to many missing values (91) and because wellbeing/psychology were prioritized</a:t>
            </a:r>
          </a:p>
          <a:p>
            <a:r>
              <a:rPr lang="en-US" dirty="0"/>
              <a:t>Cleaned file saved as </a:t>
            </a:r>
            <a:r>
              <a:rPr lang="en-US" dirty="0">
                <a:latin typeface="Courier New" panose="02070309020205020404" pitchFamily="49" charset="0"/>
              </a:rPr>
              <a:t>students_clean.csv</a:t>
            </a:r>
            <a:endParaRPr lang="en-ZA" dirty="0"/>
          </a:p>
        </p:txBody>
      </p:sp>
      <p:pic>
        <p:nvPicPr>
          <p:cNvPr id="6" name="Recorded Sound">
            <a:hlinkClick r:id="" action="ppaction://media"/>
            <a:extLst>
              <a:ext uri="{FF2B5EF4-FFF2-40B4-BE49-F238E27FC236}">
                <a16:creationId xmlns:a16="http://schemas.microsoft.com/office/drawing/2014/main" id="{F11ED373-09F5-FE5B-F0D4-AFBD63DFA0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798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8F04-635B-01D9-53B8-1601696AD099}"/>
              </a:ext>
            </a:extLst>
          </p:cNvPr>
          <p:cNvSpPr>
            <a:spLocks noGrp="1"/>
          </p:cNvSpPr>
          <p:nvPr>
            <p:ph type="title"/>
          </p:nvPr>
        </p:nvSpPr>
        <p:spPr/>
        <p:txBody>
          <a:bodyPr/>
          <a:lstStyle/>
          <a:p>
            <a:r>
              <a:rPr lang="en-ZA" dirty="0"/>
              <a:t>Methodology</a:t>
            </a:r>
          </a:p>
        </p:txBody>
      </p:sp>
      <p:sp>
        <p:nvSpPr>
          <p:cNvPr id="3" name="Content Placeholder 2">
            <a:extLst>
              <a:ext uri="{FF2B5EF4-FFF2-40B4-BE49-F238E27FC236}">
                <a16:creationId xmlns:a16="http://schemas.microsoft.com/office/drawing/2014/main" id="{158C9EF5-38DC-AB1B-2C85-0B12C53A74FB}"/>
              </a:ext>
            </a:extLst>
          </p:cNvPr>
          <p:cNvSpPr>
            <a:spLocks noGrp="1"/>
          </p:cNvSpPr>
          <p:nvPr>
            <p:ph idx="1"/>
          </p:nvPr>
        </p:nvSpPr>
        <p:spPr/>
        <p:txBody>
          <a:bodyPr/>
          <a:lstStyle/>
          <a:p>
            <a:r>
              <a:rPr lang="en-US" dirty="0"/>
              <a:t>Exploratory Data Analysis (graphs &amp; correlations)</a:t>
            </a:r>
          </a:p>
          <a:p>
            <a:r>
              <a:rPr lang="en-US" dirty="0"/>
              <a:t>Missing value handling, outlier removal (IQR), feature creation</a:t>
            </a:r>
          </a:p>
          <a:p>
            <a:r>
              <a:rPr lang="en-US" dirty="0"/>
              <a:t>Models: Logistic Regression, Random Forest, </a:t>
            </a:r>
            <a:r>
              <a:rPr lang="en-US" dirty="0" err="1"/>
              <a:t>XGBoost</a:t>
            </a:r>
            <a:r>
              <a:rPr lang="en-US" dirty="0"/>
              <a:t> (for prediction)</a:t>
            </a:r>
          </a:p>
          <a:p>
            <a:r>
              <a:rPr lang="en-US" dirty="0"/>
              <a:t>Explainability: SHAP / LIME (to find most important features)</a:t>
            </a:r>
            <a:endParaRPr lang="en-ZA" dirty="0"/>
          </a:p>
        </p:txBody>
      </p:sp>
    </p:spTree>
    <p:extLst>
      <p:ext uri="{BB962C8B-B14F-4D97-AF65-F5344CB8AC3E}">
        <p14:creationId xmlns:p14="http://schemas.microsoft.com/office/powerpoint/2010/main" val="159390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51716F-2889-4584-1A96-854B0ABADF0C}"/>
              </a:ext>
            </a:extLst>
          </p:cNvPr>
          <p:cNvSpPr>
            <a:spLocks noGrp="1"/>
          </p:cNvSpPr>
          <p:nvPr>
            <p:ph type="title"/>
          </p:nvPr>
        </p:nvSpPr>
        <p:spPr/>
        <p:txBody>
          <a:bodyPr>
            <a:normAutofit fontScale="90000"/>
          </a:bodyPr>
          <a:lstStyle/>
          <a:p>
            <a:pPr>
              <a:spcBef>
                <a:spcPts val="1089"/>
              </a:spcBef>
              <a:spcAft>
                <a:spcPts val="1451"/>
              </a:spcAft>
            </a:pPr>
            <a:br>
              <a:rPr lang="fr-FR" b="0" i="0" dirty="0">
                <a:effectLst/>
                <a:latin typeface="system-ui"/>
              </a:rPr>
            </a:br>
            <a:r>
              <a:rPr lang="fr-FR" b="0" i="0" dirty="0" err="1">
                <a:effectLst/>
                <a:latin typeface="system-ui"/>
              </a:rPr>
              <a:t>Scatter</a:t>
            </a:r>
            <a:r>
              <a:rPr lang="fr-FR" b="0" i="0" dirty="0">
                <a:effectLst/>
                <a:latin typeface="system-ui"/>
              </a:rPr>
              <a:t> Plots: Exam Score vs </a:t>
            </a:r>
            <a:r>
              <a:rPr lang="fr-FR" b="0" i="0" dirty="0" err="1">
                <a:effectLst/>
                <a:latin typeface="system-ui"/>
              </a:rPr>
              <a:t>Student</a:t>
            </a:r>
            <a:r>
              <a:rPr lang="fr-FR" b="0" i="0" dirty="0">
                <a:effectLst/>
                <a:latin typeface="system-ui"/>
              </a:rPr>
              <a:t> Habits</a:t>
            </a:r>
            <a:br>
              <a:rPr lang="fr-FR" b="0" i="0" dirty="0">
                <a:effectLst/>
                <a:latin typeface="system-ui"/>
              </a:rPr>
            </a:br>
            <a:endParaRPr lang="en-ZA" dirty="0"/>
          </a:p>
        </p:txBody>
      </p:sp>
      <p:pic>
        <p:nvPicPr>
          <p:cNvPr id="25" name="Content Placeholder 24" descr="A graph with blue and orange dots&#10;&#10;AI-generated content may be incorrect.">
            <a:extLst>
              <a:ext uri="{FF2B5EF4-FFF2-40B4-BE49-F238E27FC236}">
                <a16:creationId xmlns:a16="http://schemas.microsoft.com/office/drawing/2014/main" id="{ED271B49-DE14-EE0F-B36D-71E55DFFBE9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423916"/>
            <a:ext cx="5181600" cy="3154755"/>
          </a:xfrm>
        </p:spPr>
      </p:pic>
      <p:sp>
        <p:nvSpPr>
          <p:cNvPr id="11" name="Content Placeholder 10">
            <a:extLst>
              <a:ext uri="{FF2B5EF4-FFF2-40B4-BE49-F238E27FC236}">
                <a16:creationId xmlns:a16="http://schemas.microsoft.com/office/drawing/2014/main" id="{9F394A2F-3C18-3C63-F6A5-56C28C4FBD23}"/>
              </a:ext>
            </a:extLst>
          </p:cNvPr>
          <p:cNvSpPr>
            <a:spLocks noGrp="1"/>
          </p:cNvSpPr>
          <p:nvPr>
            <p:ph sz="half" idx="2"/>
          </p:nvPr>
        </p:nvSpPr>
        <p:spPr/>
        <p:txBody>
          <a:bodyPr>
            <a:normAutofit fontScale="92500" lnSpcReduction="10000"/>
          </a:bodyPr>
          <a:lstStyle/>
          <a:p>
            <a:r>
              <a:rPr lang="en-US" dirty="0"/>
              <a:t>We </a:t>
            </a:r>
            <a:r>
              <a:rPr lang="en-US" dirty="0" err="1"/>
              <a:t>analysed</a:t>
            </a:r>
            <a:r>
              <a:rPr lang="en-US" dirty="0"/>
              <a:t> study hours per day and exam scores to see how study habits affect performance. The graph shows that when study hours increase, exam scores also increase, which means there is a positive correlation and dependency between the two. This helps us spot trends, outliers, and understand that study hours are an important factor to consider before building machine learning models.</a:t>
            </a:r>
            <a:endParaRPr lang="en-ZA" dirty="0"/>
          </a:p>
        </p:txBody>
      </p:sp>
      <p:pic>
        <p:nvPicPr>
          <p:cNvPr id="2" name="Recorded Sound">
            <a:hlinkClick r:id="" action="ppaction://media"/>
            <a:extLst>
              <a:ext uri="{FF2B5EF4-FFF2-40B4-BE49-F238E27FC236}">
                <a16:creationId xmlns:a16="http://schemas.microsoft.com/office/drawing/2014/main" id="{6FB67D2C-F42D-4A8D-45AA-AA52958E8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0628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278E-E6FE-5CEE-22E9-D15CB5B0AA8A}"/>
              </a:ext>
            </a:extLst>
          </p:cNvPr>
          <p:cNvSpPr>
            <a:spLocks noGrp="1"/>
          </p:cNvSpPr>
          <p:nvPr>
            <p:ph type="title"/>
          </p:nvPr>
        </p:nvSpPr>
        <p:spPr>
          <a:xfrm>
            <a:off x="838200" y="365125"/>
            <a:ext cx="10515600" cy="789907"/>
          </a:xfrm>
        </p:spPr>
        <p:txBody>
          <a:bodyPr>
            <a:normAutofit fontScale="90000"/>
          </a:bodyPr>
          <a:lstStyle/>
          <a:p>
            <a:r>
              <a:rPr lang="en-US" dirty="0"/>
              <a:t>Exam Score Range by Part-Time Job Status</a:t>
            </a:r>
            <a:br>
              <a:rPr lang="en-US" dirty="0"/>
            </a:br>
            <a:endParaRPr lang="en-ZA" dirty="0"/>
          </a:p>
        </p:txBody>
      </p:sp>
      <p:pic>
        <p:nvPicPr>
          <p:cNvPr id="6" name="Content Placeholder 5" descr="A graph of a test results&#10;&#10;AI-generated content may be incorrect.">
            <a:extLst>
              <a:ext uri="{FF2B5EF4-FFF2-40B4-BE49-F238E27FC236}">
                <a16:creationId xmlns:a16="http://schemas.microsoft.com/office/drawing/2014/main" id="{C0FA5F1D-2C2A-FB49-FC41-BA2359E7D45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1467853"/>
            <a:ext cx="5706979" cy="5025022"/>
          </a:xfrm>
        </p:spPr>
      </p:pic>
      <p:sp>
        <p:nvSpPr>
          <p:cNvPr id="4" name="Content Placeholder 3">
            <a:extLst>
              <a:ext uri="{FF2B5EF4-FFF2-40B4-BE49-F238E27FC236}">
                <a16:creationId xmlns:a16="http://schemas.microsoft.com/office/drawing/2014/main" id="{1AF04497-56B3-1ADD-4F44-E0CED1940D7F}"/>
              </a:ext>
            </a:extLst>
          </p:cNvPr>
          <p:cNvSpPr>
            <a:spLocks noGrp="1"/>
          </p:cNvSpPr>
          <p:nvPr>
            <p:ph sz="half" idx="2"/>
          </p:nvPr>
        </p:nvSpPr>
        <p:spPr>
          <a:xfrm>
            <a:off x="6338806" y="1627322"/>
            <a:ext cx="5014993" cy="4549641"/>
          </a:xfrm>
        </p:spPr>
        <p:txBody>
          <a:bodyPr>
            <a:normAutofit fontScale="92500"/>
          </a:bodyPr>
          <a:lstStyle/>
          <a:p>
            <a:r>
              <a:rPr lang="en-US" dirty="0"/>
              <a:t>Students without part-time jobs generally achieve higher exam scores compared to those who work. This suggests that having a part-time job may negatively impact academic performance, likely because it reduces study time or increases stress. Supporting working students with time management or flexible study plans could help improve their results.</a:t>
            </a:r>
            <a:endParaRPr lang="en-ZA" dirty="0"/>
          </a:p>
        </p:txBody>
      </p:sp>
      <p:pic>
        <p:nvPicPr>
          <p:cNvPr id="5" name="Recorded Sound">
            <a:hlinkClick r:id="" action="ppaction://media"/>
            <a:extLst>
              <a:ext uri="{FF2B5EF4-FFF2-40B4-BE49-F238E27FC236}">
                <a16:creationId xmlns:a16="http://schemas.microsoft.com/office/drawing/2014/main" id="{48DE9086-4600-0215-A91C-160B33287A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679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D143-9B78-3784-9491-D96DD619AD9A}"/>
              </a:ext>
            </a:extLst>
          </p:cNvPr>
          <p:cNvSpPr>
            <a:spLocks noGrp="1"/>
          </p:cNvSpPr>
          <p:nvPr>
            <p:ph type="title"/>
          </p:nvPr>
        </p:nvSpPr>
        <p:spPr>
          <a:xfrm>
            <a:off x="838200" y="365126"/>
            <a:ext cx="10515600" cy="683948"/>
          </a:xfrm>
        </p:spPr>
        <p:txBody>
          <a:bodyPr>
            <a:normAutofit fontScale="90000"/>
          </a:bodyPr>
          <a:lstStyle/>
          <a:p>
            <a:r>
              <a:rPr lang="en-US" dirty="0"/>
              <a:t>Exam Score Distribution by Gender</a:t>
            </a:r>
            <a:endParaRPr lang="en-ZA" dirty="0"/>
          </a:p>
        </p:txBody>
      </p:sp>
      <p:pic>
        <p:nvPicPr>
          <p:cNvPr id="8" name="Content Placeholder 7" descr="A diagram of a graph&#10;&#10;AI-generated content may be incorrect.">
            <a:extLst>
              <a:ext uri="{FF2B5EF4-FFF2-40B4-BE49-F238E27FC236}">
                <a16:creationId xmlns:a16="http://schemas.microsoft.com/office/drawing/2014/main" id="{7C042B11-BCA1-5332-CE7B-51653543547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32475" y="1049074"/>
            <a:ext cx="5787325" cy="5443800"/>
          </a:xfrm>
        </p:spPr>
      </p:pic>
      <p:sp>
        <p:nvSpPr>
          <p:cNvPr id="4" name="Content Placeholder 3">
            <a:extLst>
              <a:ext uri="{FF2B5EF4-FFF2-40B4-BE49-F238E27FC236}">
                <a16:creationId xmlns:a16="http://schemas.microsoft.com/office/drawing/2014/main" id="{63006E0B-FDC1-DF28-4A01-A7BFBE966445}"/>
              </a:ext>
            </a:extLst>
          </p:cNvPr>
          <p:cNvSpPr>
            <a:spLocks noGrp="1"/>
          </p:cNvSpPr>
          <p:nvPr>
            <p:ph sz="half" idx="2"/>
          </p:nvPr>
        </p:nvSpPr>
        <p:spPr>
          <a:xfrm>
            <a:off x="6172200" y="1348353"/>
            <a:ext cx="5787324" cy="4828610"/>
          </a:xfrm>
        </p:spPr>
        <p:txBody>
          <a:bodyPr>
            <a:normAutofit/>
          </a:bodyPr>
          <a:lstStyle/>
          <a:p>
            <a:r>
              <a:rPr lang="en-US" dirty="0"/>
              <a:t>Both the box plot and violin plot show how exam scores differ between male and female students. The scores are mostly similar, but one gender may show slightly higher median scores or less score variation. This helps us understand if gender has any impact on academic performance. Since the ranges overlap a lot, it suggests that gender alone does not strongly affect exam results.</a:t>
            </a:r>
            <a:endParaRPr lang="en-ZA" dirty="0"/>
          </a:p>
        </p:txBody>
      </p:sp>
      <p:pic>
        <p:nvPicPr>
          <p:cNvPr id="3" name="Recorded Sound">
            <a:hlinkClick r:id="" action="ppaction://media"/>
            <a:extLst>
              <a:ext uri="{FF2B5EF4-FFF2-40B4-BE49-F238E27FC236}">
                <a16:creationId xmlns:a16="http://schemas.microsoft.com/office/drawing/2014/main" id="{BD6EAD17-4424-A576-A90D-89C24E9D6C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4230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28EA-53F1-AE00-6AA2-2D51FAAD92A6}"/>
              </a:ext>
            </a:extLst>
          </p:cNvPr>
          <p:cNvSpPr>
            <a:spLocks noGrp="1"/>
          </p:cNvSpPr>
          <p:nvPr>
            <p:ph type="title"/>
          </p:nvPr>
        </p:nvSpPr>
        <p:spPr>
          <a:xfrm>
            <a:off x="325464" y="1"/>
            <a:ext cx="11028336" cy="1146874"/>
          </a:xfrm>
        </p:spPr>
        <p:txBody>
          <a:bodyPr>
            <a:normAutofit fontScale="90000"/>
          </a:bodyPr>
          <a:lstStyle/>
          <a:p>
            <a:r>
              <a:rPr lang="en-US" dirty="0"/>
              <a:t>Correlation Between Student Habits and Exam Scores</a:t>
            </a:r>
            <a:endParaRPr lang="en-ZA" dirty="0"/>
          </a:p>
        </p:txBody>
      </p:sp>
      <p:pic>
        <p:nvPicPr>
          <p:cNvPr id="6" name="Content Placeholder 5" descr="A screen shot of a graph&#10;&#10;AI-generated content may be incorrect.">
            <a:extLst>
              <a:ext uri="{FF2B5EF4-FFF2-40B4-BE49-F238E27FC236}">
                <a16:creationId xmlns:a16="http://schemas.microsoft.com/office/drawing/2014/main" id="{36CF6FB5-FD8A-7E17-3771-7C4ADFE5931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25464" y="1146875"/>
            <a:ext cx="5656882" cy="5424406"/>
          </a:xfrm>
        </p:spPr>
      </p:pic>
      <p:sp>
        <p:nvSpPr>
          <p:cNvPr id="4" name="Content Placeholder 3">
            <a:extLst>
              <a:ext uri="{FF2B5EF4-FFF2-40B4-BE49-F238E27FC236}">
                <a16:creationId xmlns:a16="http://schemas.microsoft.com/office/drawing/2014/main" id="{88DC0C08-DB2B-7685-3288-8AAE7CC298CE}"/>
              </a:ext>
            </a:extLst>
          </p:cNvPr>
          <p:cNvSpPr>
            <a:spLocks noGrp="1"/>
          </p:cNvSpPr>
          <p:nvPr>
            <p:ph sz="half" idx="2"/>
          </p:nvPr>
        </p:nvSpPr>
        <p:spPr>
          <a:xfrm>
            <a:off x="6362366" y="1146875"/>
            <a:ext cx="4991433" cy="5030088"/>
          </a:xfrm>
        </p:spPr>
        <p:txBody>
          <a:bodyPr>
            <a:normAutofit fontScale="92500" lnSpcReduction="10000"/>
          </a:bodyPr>
          <a:lstStyle/>
          <a:p>
            <a:r>
              <a:rPr lang="en-US" dirty="0"/>
              <a:t>This heatmap shows how different student habits are related to exam scores and to each other. Study hours and attendance have a strong positive relationship with exam scores meaning as they increase, exam scores also tend to increase. Social media and Netflix hours show a negative or weak relationship with performance. This helps to identify which habits support or harm academic success.</a:t>
            </a:r>
            <a:endParaRPr lang="en-ZA" dirty="0"/>
          </a:p>
        </p:txBody>
      </p:sp>
      <p:pic>
        <p:nvPicPr>
          <p:cNvPr id="3" name="Recorded Sound">
            <a:hlinkClick r:id="" action="ppaction://media"/>
            <a:extLst>
              <a:ext uri="{FF2B5EF4-FFF2-40B4-BE49-F238E27FC236}">
                <a16:creationId xmlns:a16="http://schemas.microsoft.com/office/drawing/2014/main" id="{B505D0F9-48B2-F714-63B8-B89D2FAAAF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1076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1508-20AD-94B2-470E-2D090CBAF110}"/>
              </a:ext>
            </a:extLst>
          </p:cNvPr>
          <p:cNvSpPr>
            <a:spLocks noGrp="1"/>
          </p:cNvSpPr>
          <p:nvPr>
            <p:ph type="title"/>
          </p:nvPr>
        </p:nvSpPr>
        <p:spPr/>
        <p:txBody>
          <a:bodyPr/>
          <a:lstStyle/>
          <a:p>
            <a:r>
              <a:rPr lang="en-US" dirty="0"/>
              <a:t>Parallel Coordinates Plot of Student Habits and Exam Score Ranges</a:t>
            </a:r>
            <a:endParaRPr lang="en-ZA" dirty="0"/>
          </a:p>
        </p:txBody>
      </p:sp>
      <p:pic>
        <p:nvPicPr>
          <p:cNvPr id="6" name="Content Placeholder 5" descr="A graph of a student habit&#10;&#10;AI-generated content may be incorrect.">
            <a:extLst>
              <a:ext uri="{FF2B5EF4-FFF2-40B4-BE49-F238E27FC236}">
                <a16:creationId xmlns:a16="http://schemas.microsoft.com/office/drawing/2014/main" id="{E4FDCD61-8241-B329-5BB8-BB4902727CB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1690688"/>
            <a:ext cx="6927742" cy="5004579"/>
          </a:xfrm>
        </p:spPr>
      </p:pic>
      <p:sp>
        <p:nvSpPr>
          <p:cNvPr id="4" name="Content Placeholder 3">
            <a:extLst>
              <a:ext uri="{FF2B5EF4-FFF2-40B4-BE49-F238E27FC236}">
                <a16:creationId xmlns:a16="http://schemas.microsoft.com/office/drawing/2014/main" id="{73FE8C9A-2F45-661F-ADA8-3BF5F0A35791}"/>
              </a:ext>
            </a:extLst>
          </p:cNvPr>
          <p:cNvSpPr>
            <a:spLocks noGrp="1"/>
          </p:cNvSpPr>
          <p:nvPr>
            <p:ph sz="half" idx="2"/>
          </p:nvPr>
        </p:nvSpPr>
        <p:spPr>
          <a:xfrm>
            <a:off x="6927742" y="1084880"/>
            <a:ext cx="5264258" cy="5610387"/>
          </a:xfrm>
        </p:spPr>
        <p:txBody>
          <a:bodyPr>
            <a:normAutofit lnSpcReduction="10000"/>
          </a:bodyPr>
          <a:lstStyle/>
          <a:p>
            <a:r>
              <a:rPr lang="en-US" dirty="0"/>
              <a:t>This graph compares multiple student habits at the same time across different exam score ranges. Students with higher exam scores (71–100) tend to study more, attend classes regularly, sleep better, and have healthier mental and physical habits. Lower-performing students show more time on social media or Netflix and lower attendance. This helps us see how different habits work together and affect academic performance.</a:t>
            </a:r>
            <a:endParaRPr lang="en-ZA" dirty="0"/>
          </a:p>
        </p:txBody>
      </p:sp>
      <p:pic>
        <p:nvPicPr>
          <p:cNvPr id="3" name="Recorded Sound">
            <a:hlinkClick r:id="" action="ppaction://media"/>
            <a:extLst>
              <a:ext uri="{FF2B5EF4-FFF2-40B4-BE49-F238E27FC236}">
                <a16:creationId xmlns:a16="http://schemas.microsoft.com/office/drawing/2014/main" id="{26FE02C6-1537-F631-8C35-640350FA1C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378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717</TotalTime>
  <Words>1523</Words>
  <Application>Microsoft Office PowerPoint</Application>
  <PresentationFormat>Widescreen</PresentationFormat>
  <Paragraphs>60</Paragraphs>
  <Slides>17</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Courier New</vt:lpstr>
      <vt:lpstr>system-ui</vt:lpstr>
      <vt:lpstr>Office Theme</vt:lpstr>
      <vt:lpstr>Student Data Analysis</vt:lpstr>
      <vt:lpstr>Aim &amp; Research Questions</vt:lpstr>
      <vt:lpstr>Dataset &amp; Cleaning</vt:lpstr>
      <vt:lpstr>Methodology</vt:lpstr>
      <vt:lpstr> Scatter Plots: Exam Score vs Student Habits </vt:lpstr>
      <vt:lpstr>Exam Score Range by Part-Time Job Status </vt:lpstr>
      <vt:lpstr>Exam Score Distribution by Gender</vt:lpstr>
      <vt:lpstr>Correlation Between Student Habits and Exam Scores</vt:lpstr>
      <vt:lpstr>Parallel Coordinates Plot of Student Habits and Exam Score Ranges</vt:lpstr>
      <vt:lpstr>Average Student Habits by Exam Score Range</vt:lpstr>
      <vt:lpstr>Decision Tree Classifier to Predicting Student Performance</vt:lpstr>
      <vt:lpstr>Decision Tree Classifier – Predicting Student Performance</vt:lpstr>
      <vt:lpstr>Confusion Matrix &amp; Model Performance Summary</vt:lpstr>
      <vt:lpstr>ROC Curve and AUC – Evaluating Model Performance</vt:lpstr>
      <vt:lpstr>SHAP Analysis – Understanding Feature Impact on Exam Scores</vt:lpstr>
      <vt:lpstr>LIME Analysis – Explaining Individual Student Exam Predictions</vt:lpstr>
      <vt:lpstr>Findings, Conclusion &amp;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mbuso mhlongo</dc:creator>
  <cp:lastModifiedBy>mbuso mhlongo</cp:lastModifiedBy>
  <cp:revision>4</cp:revision>
  <dcterms:created xsi:type="dcterms:W3CDTF">2025-11-02T05:35:55Z</dcterms:created>
  <dcterms:modified xsi:type="dcterms:W3CDTF">2025-11-02T17:35:04Z</dcterms:modified>
</cp:coreProperties>
</file>